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82" r:id="rId4"/>
    <p:sldId id="269" r:id="rId5"/>
    <p:sldId id="277" r:id="rId6"/>
    <p:sldId id="262" r:id="rId7"/>
    <p:sldId id="274" r:id="rId8"/>
    <p:sldId id="276" r:id="rId9"/>
    <p:sldId id="278" r:id="rId10"/>
    <p:sldId id="265" r:id="rId11"/>
    <p:sldId id="266" r:id="rId12"/>
    <p:sldId id="271" r:id="rId13"/>
    <p:sldId id="273" r:id="rId14"/>
    <p:sldId id="279" r:id="rId15"/>
    <p:sldId id="280" r:id="rId16"/>
    <p:sldId id="275" r:id="rId17"/>
    <p:sldId id="267" r:id="rId18"/>
    <p:sldId id="270" r:id="rId19"/>
    <p:sldId id="260" r:id="rId20"/>
    <p:sldId id="258" r:id="rId21"/>
    <p:sldId id="259" r:id="rId22"/>
    <p:sldId id="261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commons.wikimedia.org/wiki/File:Microsoft_Excel_2013_logo.svg" TargetMode="External"/><Relationship Id="rId18" Type="http://schemas.openxmlformats.org/officeDocument/2006/relationships/image" Target="../media/image44.jpg"/><Relationship Id="rId3" Type="http://schemas.openxmlformats.org/officeDocument/2006/relationships/image" Target="../media/image36.jp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hyperlink" Target="http://blog.ncce.org/2014/04/18/my-favorite-presenter-tip-use-powerpoint-in-window-mode-to-make-it-a-more-useful-presentation-tool/" TargetMode="External"/><Relationship Id="rId2" Type="http://schemas.openxmlformats.org/officeDocument/2006/relationships/hyperlink" Target="https://commons.wikimedia.org/wiki/File:Stata_logo(2).gif" TargetMode="External"/><Relationship Id="rId16" Type="http://schemas.openxmlformats.org/officeDocument/2006/relationships/image" Target="../media/image43.png"/><Relationship Id="rId1" Type="http://schemas.openxmlformats.org/officeDocument/2006/relationships/image" Target="../media/image35.gif"/><Relationship Id="rId6" Type="http://schemas.openxmlformats.org/officeDocument/2006/relationships/hyperlink" Target="http://sociologiadivertida.blogspot.com/2012/04/las-leyes-del-word.html" TargetMode="External"/><Relationship Id="rId11" Type="http://schemas.openxmlformats.org/officeDocument/2006/relationships/hyperlink" Target="http://stackoverflow.com/questions/7285857/excel-vba-query-on-a-spreadsheet" TargetMode="External"/><Relationship Id="rId5" Type="http://schemas.openxmlformats.org/officeDocument/2006/relationships/image" Target="../media/image37.jpg"/><Relationship Id="rId15" Type="http://schemas.openxmlformats.org/officeDocument/2006/relationships/hyperlink" Target="https://www.dovepress.com/cost-effectiveness-analysis-of-abobotulinumtoxina-for-the-treatment-of-peer-reviewed-fulltext-article-CEOR" TargetMode="External"/><Relationship Id="rId10" Type="http://schemas.openxmlformats.org/officeDocument/2006/relationships/image" Target="../media/image40.jpg"/><Relationship Id="rId19" Type="http://schemas.openxmlformats.org/officeDocument/2006/relationships/hyperlink" Target="https://commons.wikimedia.org/wiki/File:Business_presentation_byVectorOpenStock.jpg" TargetMode="External"/><Relationship Id="rId4" Type="http://schemas.openxmlformats.org/officeDocument/2006/relationships/hyperlink" Target="http://access-excel.tips/excel-vba-copy-worksheet/" TargetMode="External"/><Relationship Id="rId9" Type="http://schemas.openxmlformats.org/officeDocument/2006/relationships/hyperlink" Target="http://blog.ouseful.info/2015/02/09/getting-text-of-anything-docs-pdfs-images-using-apache-tika/" TargetMode="External"/><Relationship Id="rId14" Type="http://schemas.openxmlformats.org/officeDocument/2006/relationships/image" Target="../media/image42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45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hyperlink" Target="http://blog.ouseful.info/2015/02/09/getting-text-of-anything-docs-pdfs-images-using-apache-tika/" TargetMode="External"/><Relationship Id="rId18" Type="http://schemas.openxmlformats.org/officeDocument/2006/relationships/image" Target="../media/image43.png"/><Relationship Id="rId3" Type="http://schemas.openxmlformats.org/officeDocument/2006/relationships/hyperlink" Target="https://commons.wikimedia.org/wiki/File:Stata_logo(2).gif" TargetMode="External"/><Relationship Id="rId7" Type="http://schemas.openxmlformats.org/officeDocument/2006/relationships/hyperlink" Target="http://access-excel.tips/excel-vba-copy-worksheet/" TargetMode="External"/><Relationship Id="rId12" Type="http://schemas.openxmlformats.org/officeDocument/2006/relationships/image" Target="../media/image39.png"/><Relationship Id="rId17" Type="http://schemas.openxmlformats.org/officeDocument/2006/relationships/hyperlink" Target="https://commons.wikimedia.org/wiki/File:Business_presentation_byVectorOpenStock.jpg" TargetMode="External"/><Relationship Id="rId2" Type="http://schemas.openxmlformats.org/officeDocument/2006/relationships/image" Target="../media/image35.gif"/><Relationship Id="rId16" Type="http://schemas.openxmlformats.org/officeDocument/2006/relationships/image" Target="../media/image44.jpg"/><Relationship Id="rId1" Type="http://schemas.openxmlformats.org/officeDocument/2006/relationships/image" Target="../media/image38.png"/><Relationship Id="rId6" Type="http://schemas.openxmlformats.org/officeDocument/2006/relationships/image" Target="../media/image36.jpg"/><Relationship Id="rId11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hyperlink" Target="http://stackoverflow.com/questions/7285857/excel-vba-query-on-a-spreadsheet" TargetMode="External"/><Relationship Id="rId15" Type="http://schemas.openxmlformats.org/officeDocument/2006/relationships/hyperlink" Target="http://sociologiadivertida.blogspot.com/2012/04/las-leyes-del-word.html" TargetMode="External"/><Relationship Id="rId10" Type="http://schemas.openxmlformats.org/officeDocument/2006/relationships/image" Target="../media/image41.png"/><Relationship Id="rId19" Type="http://schemas.openxmlformats.org/officeDocument/2006/relationships/hyperlink" Target="http://blog.ncce.org/2014/04/18/my-favorite-presenter-tip-use-powerpoint-in-window-mode-to-make-it-a-more-useful-presentation-tool/" TargetMode="External"/><Relationship Id="rId4" Type="http://schemas.openxmlformats.org/officeDocument/2006/relationships/image" Target="../media/image40.jpg"/><Relationship Id="rId9" Type="http://schemas.openxmlformats.org/officeDocument/2006/relationships/hyperlink" Target="https://www.dovepress.com/cost-effectiveness-analysis-of-abobotulinumtoxina-for-the-treatment-of-peer-reviewed-fulltext-article-CEOR" TargetMode="External"/><Relationship Id="rId14" Type="http://schemas.openxmlformats.org/officeDocument/2006/relationships/image" Target="../media/image37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46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8F9446E8-5459-42C7-937C-1FC68B799C1F}">
      <dgm:prSet phldrT="[Text]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D77CC9D7-43D7-480D-8CFA-757F659CA5DA}" type="parTrans" cxnId="{72F274C9-30AE-4D5D-88E1-719056D114C3}">
      <dgm:prSet/>
      <dgm:spPr/>
      <dgm:t>
        <a:bodyPr/>
        <a:lstStyle/>
        <a:p>
          <a:endParaRPr lang="en-GB"/>
        </a:p>
      </dgm:t>
    </dgm:pt>
    <dgm:pt modelId="{1386BC23-7622-4B7D-88BD-0FFA7C61421F}" type="sibTrans" cxnId="{72F274C9-30AE-4D5D-88E1-719056D114C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7">
            <a:alphaModFix amt="50000"/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37A4D54C-AC14-46A7-A782-E26AB388D203}">
      <dgm:prSet phldrT="[Text]" custT="1"/>
      <dgm:spPr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ABAD6B9-D817-41C3-8435-B37432EBF97C}" type="parTrans" cxnId="{F9BCCB5B-9EEE-4CA0-9C8F-AF4F1575547B}">
      <dgm:prSet/>
      <dgm:spPr/>
      <dgm:t>
        <a:bodyPr/>
        <a:lstStyle/>
        <a:p>
          <a:endParaRPr lang="en-GB"/>
        </a:p>
      </dgm:t>
    </dgm:pt>
    <dgm:pt modelId="{4ACD85A2-A4DA-40D7-B2A9-73DA35AEB801}" type="sibTrans" cxnId="{F9BCCB5B-9EEE-4CA0-9C8F-AF4F1575547B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A3F476E2-B3A9-424A-8D9C-5A445FA8F777}">
      <dgm:prSet phldrT="[Text]"/>
      <dgm:spPr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24A23647-F2D4-4BA5-8CC1-A9ACE43D1C76}" type="parTrans" cxnId="{3023E8B0-135D-4054-8E2B-7E15F14EFE88}">
      <dgm:prSet/>
      <dgm:spPr/>
      <dgm:t>
        <a:bodyPr/>
        <a:lstStyle/>
        <a:p>
          <a:endParaRPr lang="en-GB"/>
        </a:p>
      </dgm:t>
    </dgm:pt>
    <dgm:pt modelId="{CED69C88-CDA4-4BA0-BF32-2E27C86145D6}" type="sibTrans" cxnId="{3023E8B0-135D-4054-8E2B-7E15F14EFE88}">
      <dgm:prSet/>
      <dgm:spPr/>
      <dgm:t>
        <a:bodyPr/>
        <a:lstStyle/>
        <a:p>
          <a:endParaRPr lang="en-GB"/>
        </a:p>
      </dgm:t>
    </dgm:pt>
    <dgm:pt modelId="{96A50401-9E82-4358-8202-C1FBA14A4D30}">
      <dgm:prSet/>
      <dgm:spPr>
        <a:blipFill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/>
        </a:p>
      </dgm:t>
    </dgm:pt>
    <dgm:pt modelId="{8C41D5DB-B362-4E65-B29F-B30A64C880C2}" type="sibTrans" cxnId="{7C7CE358-8478-4547-907C-6A4EF498140A}">
      <dgm:prSet/>
      <dgm:spPr/>
      <dgm:t>
        <a:bodyPr/>
        <a:lstStyle/>
        <a:p>
          <a:endParaRPr lang="en-GB"/>
        </a:p>
      </dgm:t>
    </dgm:pt>
    <dgm:pt modelId="{BC45D147-A09B-4A71-8394-C3B9C3AD8994}" type="parTrans" cxnId="{7C7CE358-8478-4547-907C-6A4EF498140A}">
      <dgm:prSet/>
      <dgm:spPr/>
      <dgm:t>
        <a:bodyPr/>
        <a:lstStyle/>
        <a:p>
          <a:endParaRPr lang="en-GB"/>
        </a:p>
      </dgm:t>
    </dgm:pt>
    <dgm:pt modelId="{E65CAD5F-374D-4AFC-B88A-7EA493798D22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A2B36E32-C630-497D-B2C1-9E06F098DF73}" type="sibTrans" cxnId="{7A6CA50B-2B4B-478D-B26F-575E9705D77C}">
      <dgm:prSet/>
      <dgm:spPr/>
      <dgm:t>
        <a:bodyPr/>
        <a:lstStyle/>
        <a:p>
          <a:endParaRPr lang="en-GB"/>
        </a:p>
      </dgm:t>
    </dgm:pt>
    <dgm:pt modelId="{092A2ACA-1E2C-45F2-ADC1-CC5414E3C904}" type="parTrans" cxnId="{7A6CA50B-2B4B-478D-B26F-575E9705D77C}">
      <dgm:prSet/>
      <dgm:spPr/>
      <dgm:t>
        <a:bodyPr/>
        <a:lstStyle/>
        <a:p>
          <a:endParaRPr lang="en-GB"/>
        </a:p>
      </dgm:t>
    </dgm:pt>
    <dgm:pt modelId="{688EDF05-4AD7-40FB-BE42-4F4A1B3650DF}">
      <dgm:prSet/>
      <dgm:spPr/>
      <dgm:t>
        <a:bodyPr/>
        <a:lstStyle/>
        <a:p>
          <a:endParaRPr lang="en-GB"/>
        </a:p>
      </dgm:t>
    </dgm:pt>
    <dgm:pt modelId="{C5891D3E-3B69-4286-807B-C2B468D40C34}" type="sibTrans" cxnId="{035E13CA-7F1E-4C33-8701-DC81B4551D0D}">
      <dgm:prSet/>
      <dgm:spPr/>
      <dgm:t>
        <a:bodyPr/>
        <a:lstStyle/>
        <a:p>
          <a:endParaRPr lang="en-GB"/>
        </a:p>
      </dgm:t>
    </dgm:pt>
    <dgm:pt modelId="{3EBB952A-98F9-4EB2-9319-3252A972F184}" type="parTrans" cxnId="{035E13CA-7F1E-4C33-8701-DC81B4551D0D}">
      <dgm:prSet/>
      <dgm:spPr/>
      <dgm:t>
        <a:bodyPr/>
        <a:lstStyle/>
        <a:p>
          <a:endParaRPr lang="en-GB"/>
        </a:p>
      </dgm:t>
    </dgm:pt>
    <dgm:pt modelId="{58EBB7E5-B5A3-460B-8152-502BD4ABEFF5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08BDDC21-3C97-4DDA-A5D9-D9CA84096F90}" type="parTrans" cxnId="{DE3027F9-EA0D-4395-97CC-53CAABD6286E}">
      <dgm:prSet/>
      <dgm:spPr/>
      <dgm:t>
        <a:bodyPr/>
        <a:lstStyle/>
        <a:p>
          <a:endParaRPr lang="en-GB"/>
        </a:p>
      </dgm:t>
    </dgm:pt>
    <dgm:pt modelId="{D7C303F6-6A66-42C1-95C2-1747975CFFA3}" type="sibTrans" cxnId="{DE3027F9-EA0D-4395-97CC-53CAABD6286E}">
      <dgm:prSet/>
      <dgm:spPr/>
      <dgm:t>
        <a:bodyPr/>
        <a:lstStyle/>
        <a:p>
          <a:endParaRPr lang="en-GB"/>
        </a:p>
      </dgm:t>
    </dgm:pt>
    <dgm:pt modelId="{680DAECD-692A-4C3F-AF55-A1B62113AB30}">
      <dgm:prSet phldrT="[Text]"/>
      <dgm:spPr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41EBF9DA-4064-4F42-816C-85198D2DC40F}" type="parTrans" cxnId="{86BE729B-67FD-4057-97C2-B6CA6DBBA673}">
      <dgm:prSet/>
      <dgm:spPr/>
      <dgm:t>
        <a:bodyPr/>
        <a:lstStyle/>
        <a:p>
          <a:endParaRPr lang="en-GB"/>
        </a:p>
      </dgm:t>
    </dgm:pt>
    <dgm:pt modelId="{48AE4781-68A0-48A5-8A99-611C5BC74106}" type="sibTrans" cxnId="{86BE729B-67FD-4057-97C2-B6CA6DBBA673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464" custScaleY="103091" custLinFactNeighborX="3287" custLinFactNeighborY="-33695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657" custScaleY="243023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7016" custLinFactNeighborY="29953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40546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46F9487C-B651-4C48-A562-11E346501F8D}" type="pres">
      <dgm:prSet presAssocID="{A3F476E2-B3A9-424A-8D9C-5A445FA8F777}" presName="composite1" presStyleCnt="0"/>
      <dgm:spPr/>
    </dgm:pt>
    <dgm:pt modelId="{E9AF6317-EDDA-4F28-90E0-E31BD749EF87}" type="pres">
      <dgm:prSet presAssocID="{A3F476E2-B3A9-424A-8D9C-5A445FA8F777}" presName="dummyNode1" presStyleLbl="node1" presStyleIdx="1" presStyleCnt="5"/>
      <dgm:spPr/>
    </dgm:pt>
    <dgm:pt modelId="{5C17EC4B-C650-43D2-B24E-EE521AF1E903}" type="pres">
      <dgm:prSet presAssocID="{A3F476E2-B3A9-424A-8D9C-5A445FA8F777}" presName="childNode1" presStyleLbl="bgAcc1" presStyleIdx="2" presStyleCnt="5" custScaleX="85029" custScaleY="102699" custLinFactNeighborX="5556" custLinFactNeighborY="-35935">
        <dgm:presLayoutVars>
          <dgm:bulletEnabled val="1"/>
        </dgm:presLayoutVars>
      </dgm:prSet>
      <dgm:spPr/>
    </dgm:pt>
    <dgm:pt modelId="{8605378D-DEC0-4E1D-98A3-5D75A6398397}" type="pres">
      <dgm:prSet presAssocID="{A3F476E2-B3A9-424A-8D9C-5A445FA8F777}" presName="childNode1tx" presStyleLbl="bgAcc1" presStyleIdx="2" presStyleCnt="5">
        <dgm:presLayoutVars>
          <dgm:bulletEnabled val="1"/>
        </dgm:presLayoutVars>
      </dgm:prSet>
      <dgm:spPr/>
    </dgm:pt>
    <dgm:pt modelId="{0964DBD7-5AC3-479F-80D2-88C58512CBEE}" type="pres">
      <dgm:prSet presAssocID="{A3F476E2-B3A9-424A-8D9C-5A445FA8F777}" presName="parentNode1" presStyleLbl="node1" presStyleIdx="2" presStyleCnt="5" custScaleY="251137">
        <dgm:presLayoutVars>
          <dgm:chMax val="1"/>
          <dgm:bulletEnabled val="1"/>
        </dgm:presLayoutVars>
      </dgm:prSet>
      <dgm:spPr/>
    </dgm:pt>
    <dgm:pt modelId="{6C58966A-D6BE-41EA-92D6-6F4C2DF97E8B}" type="pres">
      <dgm:prSet presAssocID="{A3F476E2-B3A9-424A-8D9C-5A445FA8F777}" presName="connSite1" presStyleCnt="0"/>
      <dgm:spPr/>
    </dgm:pt>
    <dgm:pt modelId="{25ADEE44-C92C-4497-AC05-9FBB423F0755}" type="pres">
      <dgm:prSet presAssocID="{CED69C88-CDA4-4BA0-BF32-2E27C86145D6}" presName="Name9" presStyleLbl="sibTrans2D1" presStyleIdx="2" presStyleCnt="4"/>
      <dgm:spPr/>
    </dgm:pt>
    <dgm:pt modelId="{C5EFEC65-2D53-48BE-B789-DCF17DC80550}" type="pres">
      <dgm:prSet presAssocID="{8F9446E8-5459-42C7-937C-1FC68B799C1F}" presName="composite2" presStyleCnt="0"/>
      <dgm:spPr/>
    </dgm:pt>
    <dgm:pt modelId="{B9741771-65EC-4C61-A774-93F446148B9C}" type="pres">
      <dgm:prSet presAssocID="{8F9446E8-5459-42C7-937C-1FC68B799C1F}" presName="dummyNode2" presStyleLbl="node1" presStyleIdx="2" presStyleCnt="5"/>
      <dgm:spPr/>
    </dgm:pt>
    <dgm:pt modelId="{76352250-9445-43AD-8DFD-3176C4EDC645}" type="pres">
      <dgm:prSet presAssocID="{8F9446E8-5459-42C7-937C-1FC68B799C1F}" presName="childNode2" presStyleLbl="bgAcc1" presStyleIdx="3" presStyleCnt="5" custScaleX="86573" custScaleY="102699">
        <dgm:presLayoutVars>
          <dgm:bulletEnabled val="1"/>
        </dgm:presLayoutVars>
      </dgm:prSet>
      <dgm:spPr/>
    </dgm:pt>
    <dgm:pt modelId="{B51C1833-69C5-4781-8863-3E8675BC84E2}" type="pres">
      <dgm:prSet presAssocID="{8F9446E8-5459-42C7-937C-1FC68B799C1F}" presName="childNode2tx" presStyleLbl="bgAcc1" presStyleIdx="3" presStyleCnt="5">
        <dgm:presLayoutVars>
          <dgm:bulletEnabled val="1"/>
        </dgm:presLayoutVars>
      </dgm:prSet>
      <dgm:spPr/>
    </dgm:pt>
    <dgm:pt modelId="{E57EFE00-1CA4-442A-9127-11ED5D7A65F6}" type="pres">
      <dgm:prSet presAssocID="{8F9446E8-5459-42C7-937C-1FC68B799C1F}" presName="parentNode2" presStyleLbl="node1" presStyleIdx="3" presStyleCnt="5" custScaleY="237679" custLinFactNeighborX="1070" custLinFactNeighborY="-78053">
        <dgm:presLayoutVars>
          <dgm:chMax val="0"/>
          <dgm:bulletEnabled val="1"/>
        </dgm:presLayoutVars>
      </dgm:prSet>
      <dgm:spPr/>
    </dgm:pt>
    <dgm:pt modelId="{8CE30937-3109-4BAC-A7C1-C1839B818983}" type="pres">
      <dgm:prSet presAssocID="{8F9446E8-5459-42C7-937C-1FC68B799C1F}" presName="connSite2" presStyleCnt="0"/>
      <dgm:spPr/>
    </dgm:pt>
    <dgm:pt modelId="{BFF697CD-A1C9-4C08-B7B4-563E0ACA2085}" type="pres">
      <dgm:prSet presAssocID="{1386BC23-7622-4B7D-88BD-0FFA7C61421F}" presName="Name18" presStyleLbl="sibTrans2D1" presStyleIdx="3" presStyleCnt="4"/>
      <dgm:spPr/>
    </dgm:pt>
    <dgm:pt modelId="{E5818CA5-4312-4FF5-86A2-701EE19DF78D}" type="pres">
      <dgm:prSet presAssocID="{680DAECD-692A-4C3F-AF55-A1B62113AB30}" presName="composite1" presStyleCnt="0"/>
      <dgm:spPr/>
    </dgm:pt>
    <dgm:pt modelId="{F4B9F697-FE25-47B1-803B-91EB4028B17F}" type="pres">
      <dgm:prSet presAssocID="{680DAECD-692A-4C3F-AF55-A1B62113AB30}" presName="dummyNode1" presStyleLbl="node1" presStyleIdx="3" presStyleCnt="5"/>
      <dgm:spPr/>
    </dgm:pt>
    <dgm:pt modelId="{96FC0E69-8900-4AE7-9003-8AE13FD6B92C}" type="pres">
      <dgm:prSet presAssocID="{680DAECD-692A-4C3F-AF55-A1B62113AB30}" presName="childNode1" presStyleLbl="bgAcc1" presStyleIdx="4" presStyleCnt="5" custScaleX="85029" custScaleY="102699" custLinFactNeighborY="-28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</dgm:spPr>
    </dgm:pt>
    <dgm:pt modelId="{7C9BD54D-99AC-4ACF-8727-A1342925CE31}" type="pres">
      <dgm:prSet presAssocID="{680DAECD-692A-4C3F-AF55-A1B62113AB30}" presName="childNode1tx" presStyleLbl="bgAcc1" presStyleIdx="4" presStyleCnt="5">
        <dgm:presLayoutVars>
          <dgm:bulletEnabled val="1"/>
        </dgm:presLayoutVars>
      </dgm:prSet>
      <dgm:spPr/>
    </dgm:pt>
    <dgm:pt modelId="{18739DF9-E965-4ADC-A9E9-01E9392CBE3E}" type="pres">
      <dgm:prSet presAssocID="{680DAECD-692A-4C3F-AF55-A1B62113AB30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F883C1C6-5137-4451-BBC2-53718E56657D}" type="pres">
      <dgm:prSet presAssocID="{680DAECD-692A-4C3F-AF55-A1B62113AB30}" presName="connSite1" presStyleCnt="0"/>
      <dgm:spPr/>
    </dgm:pt>
  </dgm:ptLst>
  <dgm:cxnLst>
    <dgm:cxn modelId="{7A6CA50B-2B4B-478D-B26F-575E9705D77C}" srcId="{A3F476E2-B3A9-424A-8D9C-5A445FA8F777}" destId="{E65CAD5F-374D-4AFC-B88A-7EA493798D22}" srcOrd="2" destOrd="0" parTransId="{092A2ACA-1E2C-45F2-ADC1-CC5414E3C904}" sibTransId="{A2B36E32-C630-497D-B2C1-9E06F098DF73}"/>
    <dgm:cxn modelId="{DA16E20E-BBCA-4BB8-8B19-901DD96653C3}" type="presOf" srcId="{37A4D54C-AC14-46A7-A782-E26AB388D203}" destId="{B51C1833-69C5-4781-8863-3E8675BC84E2}" srcOrd="1" destOrd="0" presId="urn:microsoft.com/office/officeart/2005/8/layout/hProcess4"/>
    <dgm:cxn modelId="{7DA3B30F-39D4-43EE-BC43-9E111871B8FA}" type="presOf" srcId="{688EDF05-4AD7-40FB-BE42-4F4A1B3650DF}" destId="{5C17EC4B-C650-43D2-B24E-EE521AF1E903}" srcOrd="0" destOrd="3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585B1F2D-1B17-4A3B-B694-22ECD27222FC}" type="presOf" srcId="{688EDF05-4AD7-40FB-BE42-4F4A1B3650DF}" destId="{8605378D-DEC0-4E1D-98A3-5D75A6398397}" srcOrd="1" destOrd="3" presId="urn:microsoft.com/office/officeart/2005/8/layout/hProcess4"/>
    <dgm:cxn modelId="{17097C2E-EB37-4EEF-8240-1886537DF8D5}" type="presOf" srcId="{1386BC23-7622-4B7D-88BD-0FFA7C61421F}" destId="{BFF697CD-A1C9-4C08-B7B4-563E0ACA2085}" srcOrd="0" destOrd="0" presId="urn:microsoft.com/office/officeart/2005/8/layout/hProcess4"/>
    <dgm:cxn modelId="{1817CE3D-D519-42CD-98C8-C6A07B5C1AF4}" type="presOf" srcId="{680DAECD-692A-4C3F-AF55-A1B62113AB30}" destId="{18739DF9-E965-4ADC-A9E9-01E9392CBE3E}" srcOrd="0" destOrd="0" presId="urn:microsoft.com/office/officeart/2005/8/layout/hProcess4"/>
    <dgm:cxn modelId="{F9BCCB5B-9EEE-4CA0-9C8F-AF4F1575547B}" srcId="{8F9446E8-5459-42C7-937C-1FC68B799C1F}" destId="{37A4D54C-AC14-46A7-A782-E26AB388D203}" srcOrd="0" destOrd="0" parTransId="{EABAD6B9-D817-41C3-8435-B37432EBF97C}" sibTransId="{4ACD85A2-A4DA-40D7-B2A9-73DA35AEB801}"/>
    <dgm:cxn modelId="{6E14CF5C-3BB1-437E-9D51-FA97EC52527E}" type="presOf" srcId="{37A4D54C-AC14-46A7-A782-E26AB388D203}" destId="{76352250-9445-43AD-8DFD-3176C4EDC645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0F29E749-1BCC-43F6-B9BF-FC5B3235C8D6}" type="presOf" srcId="{A3F476E2-B3A9-424A-8D9C-5A445FA8F777}" destId="{0964DBD7-5AC3-479F-80D2-88C58512CBEE}" srcOrd="0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8A112E57-F30D-40D8-A5D7-781717363538}" type="presOf" srcId="{E65CAD5F-374D-4AFC-B88A-7EA493798D22}" destId="{8605378D-DEC0-4E1D-98A3-5D75A6398397}" srcOrd="1" destOrd="2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7C7CE358-8478-4547-907C-6A4EF498140A}" srcId="{A3F476E2-B3A9-424A-8D9C-5A445FA8F777}" destId="{96A50401-9E82-4358-8202-C1FBA14A4D30}" srcOrd="0" destOrd="0" parTransId="{BC45D147-A09B-4A71-8394-C3B9C3AD8994}" sibTransId="{8C41D5DB-B362-4E65-B29F-B30A64C880C2}"/>
    <dgm:cxn modelId="{6C80665A-2A6E-454D-B164-726EF9FBA26F}" type="presOf" srcId="{CED69C88-CDA4-4BA0-BF32-2E27C86145D6}" destId="{25ADEE44-C92C-4497-AC05-9FBB423F0755}" srcOrd="0" destOrd="0" presId="urn:microsoft.com/office/officeart/2005/8/layout/hProcess4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7AAA6995-233E-412B-813D-73ACCC912409}" type="presOf" srcId="{E65CAD5F-374D-4AFC-B88A-7EA493798D22}" destId="{5C17EC4B-C650-43D2-B24E-EE521AF1E903}" srcOrd="0" destOrd="2" presId="urn:microsoft.com/office/officeart/2005/8/layout/hProcess4"/>
    <dgm:cxn modelId="{2750B697-DC2E-44F5-BF12-18252674C0D9}" type="presOf" srcId="{58EBB7E5-B5A3-460B-8152-502BD4ABEFF5}" destId="{5C17EC4B-C650-43D2-B24E-EE521AF1E903}" srcOrd="0" destOrd="1" presId="urn:microsoft.com/office/officeart/2005/8/layout/hProcess4"/>
    <dgm:cxn modelId="{86BE729B-67FD-4057-97C2-B6CA6DBBA673}" srcId="{CC6C49DD-6474-415A-8C6E-FFEF7B5CF2C5}" destId="{680DAECD-692A-4C3F-AF55-A1B62113AB30}" srcOrd="4" destOrd="0" parTransId="{41EBF9DA-4064-4F42-816C-85198D2DC40F}" sibTransId="{48AE4781-68A0-48A5-8A99-611C5BC74106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3023E8B0-135D-4054-8E2B-7E15F14EFE88}" srcId="{CC6C49DD-6474-415A-8C6E-FFEF7B5CF2C5}" destId="{A3F476E2-B3A9-424A-8D9C-5A445FA8F777}" srcOrd="2" destOrd="0" parTransId="{24A23647-F2D4-4BA5-8CC1-A9ACE43D1C76}" sibTransId="{CED69C88-CDA4-4BA0-BF32-2E27C86145D6}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99E2C1BC-0B69-4966-83BC-9128C4AAC59F}" type="presOf" srcId="{96A50401-9E82-4358-8202-C1FBA14A4D30}" destId="{8605378D-DEC0-4E1D-98A3-5D75A6398397}" srcOrd="1" destOrd="0" presId="urn:microsoft.com/office/officeart/2005/8/layout/hProcess4"/>
    <dgm:cxn modelId="{72F274C9-30AE-4D5D-88E1-719056D114C3}" srcId="{CC6C49DD-6474-415A-8C6E-FFEF7B5CF2C5}" destId="{8F9446E8-5459-42C7-937C-1FC68B799C1F}" srcOrd="3" destOrd="0" parTransId="{D77CC9D7-43D7-480D-8CFA-757F659CA5DA}" sibTransId="{1386BC23-7622-4B7D-88BD-0FFA7C61421F}"/>
    <dgm:cxn modelId="{035E13CA-7F1E-4C33-8701-DC81B4551D0D}" srcId="{A3F476E2-B3A9-424A-8D9C-5A445FA8F777}" destId="{688EDF05-4AD7-40FB-BE42-4F4A1B3650DF}" srcOrd="3" destOrd="0" parTransId="{3EBB952A-98F9-4EB2-9319-3252A972F184}" sibTransId="{C5891D3E-3B69-4286-807B-C2B468D40C34}"/>
    <dgm:cxn modelId="{2F67D8D7-4A40-472E-A682-09F3F4D56DF3}" type="presOf" srcId="{8F9446E8-5459-42C7-937C-1FC68B799C1F}" destId="{E57EFE00-1CA4-442A-9127-11ED5D7A65F6}" srcOrd="0" destOrd="0" presId="urn:microsoft.com/office/officeart/2005/8/layout/hProcess4"/>
    <dgm:cxn modelId="{EE0E7DD8-6333-4CA1-BEF4-E5DA8AF79F02}" type="presOf" srcId="{58EBB7E5-B5A3-460B-8152-502BD4ABEFF5}" destId="{8605378D-DEC0-4E1D-98A3-5D75A6398397}" srcOrd="1" destOrd="1" presId="urn:microsoft.com/office/officeart/2005/8/layout/hProcess4"/>
    <dgm:cxn modelId="{F252ADE2-18EF-46AB-910C-760AF66CC400}" type="presOf" srcId="{96A50401-9E82-4358-8202-C1FBA14A4D30}" destId="{5C17EC4B-C650-43D2-B24E-EE521AF1E903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E3027F9-EA0D-4395-97CC-53CAABD6286E}" srcId="{A3F476E2-B3A9-424A-8D9C-5A445FA8F777}" destId="{58EBB7E5-B5A3-460B-8152-502BD4ABEFF5}" srcOrd="1" destOrd="0" parTransId="{08BDDC21-3C97-4DDA-A5D9-D9CA84096F90}" sibTransId="{D7C303F6-6A66-42C1-95C2-1747975CFFA3}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28AE5024-7762-4DB2-B262-326C94737264}" type="presParOf" srcId="{F189FED8-CE3C-45DD-96DC-4B5F98C1C178}" destId="{46F9487C-B651-4C48-A562-11E346501F8D}" srcOrd="4" destOrd="0" presId="urn:microsoft.com/office/officeart/2005/8/layout/hProcess4"/>
    <dgm:cxn modelId="{EA4C035E-BF67-4255-B2AE-0B4D6D934A22}" type="presParOf" srcId="{46F9487C-B651-4C48-A562-11E346501F8D}" destId="{E9AF6317-EDDA-4F28-90E0-E31BD749EF87}" srcOrd="0" destOrd="0" presId="urn:microsoft.com/office/officeart/2005/8/layout/hProcess4"/>
    <dgm:cxn modelId="{9E2D4540-D195-4D78-9D3D-9ABA7E3D6CF3}" type="presParOf" srcId="{46F9487C-B651-4C48-A562-11E346501F8D}" destId="{5C17EC4B-C650-43D2-B24E-EE521AF1E903}" srcOrd="1" destOrd="0" presId="urn:microsoft.com/office/officeart/2005/8/layout/hProcess4"/>
    <dgm:cxn modelId="{213C319D-425C-4147-A0D6-ECB1E1C464B1}" type="presParOf" srcId="{46F9487C-B651-4C48-A562-11E346501F8D}" destId="{8605378D-DEC0-4E1D-98A3-5D75A6398397}" srcOrd="2" destOrd="0" presId="urn:microsoft.com/office/officeart/2005/8/layout/hProcess4"/>
    <dgm:cxn modelId="{281812C5-5404-4E8E-9784-A978E1704AD1}" type="presParOf" srcId="{46F9487C-B651-4C48-A562-11E346501F8D}" destId="{0964DBD7-5AC3-479F-80D2-88C58512CBEE}" srcOrd="3" destOrd="0" presId="urn:microsoft.com/office/officeart/2005/8/layout/hProcess4"/>
    <dgm:cxn modelId="{6513A7E5-CC2C-43D5-8530-797C5567FBE8}" type="presParOf" srcId="{46F9487C-B651-4C48-A562-11E346501F8D}" destId="{6C58966A-D6BE-41EA-92D6-6F4C2DF97E8B}" srcOrd="4" destOrd="0" presId="urn:microsoft.com/office/officeart/2005/8/layout/hProcess4"/>
    <dgm:cxn modelId="{62E51A03-FAB4-4039-8D24-3E60D83F0940}" type="presParOf" srcId="{F189FED8-CE3C-45DD-96DC-4B5F98C1C178}" destId="{25ADEE44-C92C-4497-AC05-9FBB423F0755}" srcOrd="5" destOrd="0" presId="urn:microsoft.com/office/officeart/2005/8/layout/hProcess4"/>
    <dgm:cxn modelId="{E531A3D1-B84F-4264-AB3A-9B7E4614E5B4}" type="presParOf" srcId="{F189FED8-CE3C-45DD-96DC-4B5F98C1C178}" destId="{C5EFEC65-2D53-48BE-B789-DCF17DC80550}" srcOrd="6" destOrd="0" presId="urn:microsoft.com/office/officeart/2005/8/layout/hProcess4"/>
    <dgm:cxn modelId="{B5EF1E8E-95AF-45F1-9547-E94C7257F739}" type="presParOf" srcId="{C5EFEC65-2D53-48BE-B789-DCF17DC80550}" destId="{B9741771-65EC-4C61-A774-93F446148B9C}" srcOrd="0" destOrd="0" presId="urn:microsoft.com/office/officeart/2005/8/layout/hProcess4"/>
    <dgm:cxn modelId="{CBD6EFA5-386D-45EF-A5FF-272A62ACFA18}" type="presParOf" srcId="{C5EFEC65-2D53-48BE-B789-DCF17DC80550}" destId="{76352250-9445-43AD-8DFD-3176C4EDC645}" srcOrd="1" destOrd="0" presId="urn:microsoft.com/office/officeart/2005/8/layout/hProcess4"/>
    <dgm:cxn modelId="{EBB4ECFF-3376-4958-90A5-371F7FCF6D3E}" type="presParOf" srcId="{C5EFEC65-2D53-48BE-B789-DCF17DC80550}" destId="{B51C1833-69C5-4781-8863-3E8675BC84E2}" srcOrd="2" destOrd="0" presId="urn:microsoft.com/office/officeart/2005/8/layout/hProcess4"/>
    <dgm:cxn modelId="{F59DD556-9EE2-4793-A589-4F5E7A1DD59F}" type="presParOf" srcId="{C5EFEC65-2D53-48BE-B789-DCF17DC80550}" destId="{E57EFE00-1CA4-442A-9127-11ED5D7A65F6}" srcOrd="3" destOrd="0" presId="urn:microsoft.com/office/officeart/2005/8/layout/hProcess4"/>
    <dgm:cxn modelId="{01712DC0-D8F1-4240-B679-9C68970E682C}" type="presParOf" srcId="{C5EFEC65-2D53-48BE-B789-DCF17DC80550}" destId="{8CE30937-3109-4BAC-A7C1-C1839B818983}" srcOrd="4" destOrd="0" presId="urn:microsoft.com/office/officeart/2005/8/layout/hProcess4"/>
    <dgm:cxn modelId="{1736ECB4-F74B-4A26-A7BC-355C58262BD7}" type="presParOf" srcId="{F189FED8-CE3C-45DD-96DC-4B5F98C1C178}" destId="{BFF697CD-A1C9-4C08-B7B4-563E0ACA2085}" srcOrd="7" destOrd="0" presId="urn:microsoft.com/office/officeart/2005/8/layout/hProcess4"/>
    <dgm:cxn modelId="{E01C5D79-3918-4995-BF32-2964FA8E01DF}" type="presParOf" srcId="{F189FED8-CE3C-45DD-96DC-4B5F98C1C178}" destId="{E5818CA5-4312-4FF5-86A2-701EE19DF78D}" srcOrd="8" destOrd="0" presId="urn:microsoft.com/office/officeart/2005/8/layout/hProcess4"/>
    <dgm:cxn modelId="{34F8D8ED-D324-4B5B-84C7-1CE414442B17}" type="presParOf" srcId="{E5818CA5-4312-4FF5-86A2-701EE19DF78D}" destId="{F4B9F697-FE25-47B1-803B-91EB4028B17F}" srcOrd="0" destOrd="0" presId="urn:microsoft.com/office/officeart/2005/8/layout/hProcess4"/>
    <dgm:cxn modelId="{AFB2AC90-7ADF-47A1-852C-6DCB433918CB}" type="presParOf" srcId="{E5818CA5-4312-4FF5-86A2-701EE19DF78D}" destId="{96FC0E69-8900-4AE7-9003-8AE13FD6B92C}" srcOrd="1" destOrd="0" presId="urn:microsoft.com/office/officeart/2005/8/layout/hProcess4"/>
    <dgm:cxn modelId="{75F2BCB1-FE2F-484A-A940-176E98155AAD}" type="presParOf" srcId="{E5818CA5-4312-4FF5-86A2-701EE19DF78D}" destId="{7C9BD54D-99AC-4ACF-8727-A1342925CE31}" srcOrd="2" destOrd="0" presId="urn:microsoft.com/office/officeart/2005/8/layout/hProcess4"/>
    <dgm:cxn modelId="{6E8C552F-3026-42B7-B201-9B6FDDBE2A44}" type="presParOf" srcId="{E5818CA5-4312-4FF5-86A2-701EE19DF78D}" destId="{18739DF9-E965-4ADC-A9E9-01E9392CBE3E}" srcOrd="3" destOrd="0" presId="urn:microsoft.com/office/officeart/2005/8/layout/hProcess4"/>
    <dgm:cxn modelId="{070326DA-FB4B-458F-B494-308B9277CE8F}" type="presParOf" srcId="{E5818CA5-4312-4FF5-86A2-701EE19DF78D}" destId="{F883C1C6-5137-4451-BBC2-53718E5665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185138" y="449362"/>
          <a:ext cx="1452902" cy="1445499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18403" y="482627"/>
        <a:ext cx="1386372" cy="1069219"/>
      </dsp:txXfrm>
    </dsp:sp>
    <dsp:sp modelId="{AF92CD9A-9627-4A96-B93D-DCDF8D2C31A2}">
      <dsp:nvSpPr>
        <dsp:cNvPr id="0" name=""/>
        <dsp:cNvSpPr/>
      </dsp:nvSpPr>
      <dsp:spPr>
        <a:xfrm>
          <a:off x="997906" y="1624098"/>
          <a:ext cx="2305184" cy="2305184"/>
        </a:xfrm>
        <a:prstGeom prst="leftCircularArrow">
          <a:avLst>
            <a:gd name="adj1" fmla="val 3917"/>
            <a:gd name="adj2" fmla="val 490951"/>
            <a:gd name="adj3" fmla="val 3053395"/>
            <a:gd name="adj4" fmla="val 9811422"/>
            <a:gd name="adj5" fmla="val 4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6297" y="1615455"/>
          <a:ext cx="1445498" cy="14603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58634" y="1657792"/>
        <a:ext cx="1360824" cy="1375712"/>
      </dsp:txXfrm>
    </dsp:sp>
    <dsp:sp modelId="{F81A6681-CC5C-49C6-B9C6-55C56B40FF92}">
      <dsp:nvSpPr>
        <dsp:cNvPr id="0" name=""/>
        <dsp:cNvSpPr/>
      </dsp:nvSpPr>
      <dsp:spPr>
        <a:xfrm>
          <a:off x="2558027" y="1770276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alphaModFix amt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91165" y="2111986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02240" y="-366403"/>
          <a:ext cx="2483042" cy="2483042"/>
        </a:xfrm>
        <a:prstGeom prst="circularArrow">
          <a:avLst>
            <a:gd name="adj1" fmla="val 3637"/>
            <a:gd name="adj2" fmla="val 452719"/>
            <a:gd name="adj3" fmla="val 18694820"/>
            <a:gd name="adj4" fmla="val 11898560"/>
            <a:gd name="adj5" fmla="val 42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5829"/>
          <a:ext cx="1439997" cy="144550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8005"/>
        <a:ext cx="1355645" cy="1361149"/>
      </dsp:txXfrm>
    </dsp:sp>
    <dsp:sp modelId="{5C17EC4B-C650-43D2-B24E-EE521AF1E903}">
      <dsp:nvSpPr>
        <dsp:cNvPr id="0" name=""/>
        <dsp:cNvSpPr/>
      </dsp:nvSpPr>
      <dsp:spPr>
        <a:xfrm>
          <a:off x="4865253" y="4084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4898391" y="441631"/>
        <a:ext cx="1379231" cy="1065154"/>
      </dsp:txXfrm>
    </dsp:sp>
    <dsp:sp modelId="{25ADEE44-C92C-4497-AC05-9FBB423F0755}">
      <dsp:nvSpPr>
        <dsp:cNvPr id="0" name=""/>
        <dsp:cNvSpPr/>
      </dsp:nvSpPr>
      <dsp:spPr>
        <a:xfrm>
          <a:off x="5548207" y="1547928"/>
          <a:ext cx="2113133" cy="2113133"/>
        </a:xfrm>
        <a:prstGeom prst="leftCircularArrow">
          <a:avLst>
            <a:gd name="adj1" fmla="val 4273"/>
            <a:gd name="adj2" fmla="val 540221"/>
            <a:gd name="adj3" fmla="val 2274045"/>
            <a:gd name="adj4" fmla="val 8982803"/>
            <a:gd name="adj5" fmla="val 498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4DBD7-5AC3-479F-80D2-88C58512CBEE}">
      <dsp:nvSpPr>
        <dsp:cNvPr id="0" name=""/>
        <dsp:cNvSpPr/>
      </dsp:nvSpPr>
      <dsp:spPr>
        <a:xfrm>
          <a:off x="5021327" y="1578866"/>
          <a:ext cx="1511126" cy="150914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65528" y="1623067"/>
        <a:ext cx="1422724" cy="1420743"/>
      </dsp:txXfrm>
    </dsp:sp>
    <dsp:sp modelId="{76352250-9445-43AD-8DFD-3176C4EDC645}">
      <dsp:nvSpPr>
        <dsp:cNvPr id="0" name=""/>
        <dsp:cNvSpPr/>
      </dsp:nvSpPr>
      <dsp:spPr>
        <a:xfrm>
          <a:off x="7076598" y="1345980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7109736" y="1687690"/>
        <a:ext cx="1405479" cy="1065154"/>
      </dsp:txXfrm>
    </dsp:sp>
    <dsp:sp modelId="{BFF697CD-A1C9-4C08-B7B4-563E0ACA2085}">
      <dsp:nvSpPr>
        <dsp:cNvPr id="0" name=""/>
        <dsp:cNvSpPr/>
      </dsp:nvSpPr>
      <dsp:spPr>
        <a:xfrm>
          <a:off x="7856016" y="-418185"/>
          <a:ext cx="2313082" cy="2313082"/>
        </a:xfrm>
        <a:prstGeom prst="circularArrow">
          <a:avLst>
            <a:gd name="adj1" fmla="val 3904"/>
            <a:gd name="adj2" fmla="val 489117"/>
            <a:gd name="adj3" fmla="val 19463030"/>
            <a:gd name="adj4" fmla="val 12703169"/>
            <a:gd name="adj5" fmla="val 4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EFE00-1CA4-442A-9127-11ED5D7A65F6}">
      <dsp:nvSpPr>
        <dsp:cNvPr id="0" name=""/>
        <dsp:cNvSpPr/>
      </dsp:nvSpPr>
      <dsp:spPr>
        <a:xfrm>
          <a:off x="7356418" y="181726"/>
          <a:ext cx="1511126" cy="142827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398251" y="223559"/>
        <a:ext cx="1427460" cy="1344606"/>
      </dsp:txXfrm>
    </dsp:sp>
    <dsp:sp modelId="{96FC0E69-8900-4AE7-9003-8AE13FD6B92C}">
      <dsp:nvSpPr>
        <dsp:cNvPr id="0" name=""/>
        <dsp:cNvSpPr/>
      </dsp:nvSpPr>
      <dsp:spPr>
        <a:xfrm>
          <a:off x="9408644" y="5318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9DF9-E965-4ADC-A9E9-01E9392CBE3E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6B4E1-7474-4EF6-A40B-6D23BC6B0F2D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F61DC-A0DA-4E79-85BE-6C281C2B4F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56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Replication – automate a process (e.g. copy/pasting).</a:t>
            </a:r>
          </a:p>
          <a:p>
            <a:r>
              <a:rPr lang="en-US" dirty="0"/>
              <a:t>Flexible –tidy/reformat large datasets.</a:t>
            </a:r>
          </a:p>
          <a:p>
            <a:r>
              <a:rPr lang="en-US" dirty="0"/>
              <a:t>Analysis – regression, time series, survival analysis.</a:t>
            </a:r>
          </a:p>
          <a:p>
            <a:r>
              <a:rPr lang="en-US" dirty="0"/>
              <a:t>Merging – combining multiple (3+) datasets.</a:t>
            </a:r>
          </a:p>
          <a:p>
            <a:r>
              <a:rPr lang="en-US" dirty="0"/>
              <a:t>Report – incorporating methods &amp; output into a document.</a:t>
            </a:r>
          </a:p>
          <a:p>
            <a:r>
              <a:rPr lang="en-US" dirty="0"/>
              <a:t>Engagement – Shiny interface to increase stakeholder engagement.</a:t>
            </a:r>
          </a:p>
          <a:p>
            <a:r>
              <a:rPr lang="en-US" dirty="0"/>
              <a:t>Transparency - Open source research.</a:t>
            </a:r>
          </a:p>
          <a:p>
            <a:r>
              <a:rPr lang="en-US" dirty="0"/>
              <a:t>Price - It’s free … completely free … zero cost …  zilch!</a:t>
            </a:r>
          </a:p>
          <a:p>
            <a:r>
              <a:rPr lang="en-US" dirty="0"/>
              <a:t>Knowledge - Huge and growing network for help.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F61DC-A0DA-4E79-85BE-6C281C2B4F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47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0D01-CA9C-4C23-9794-39FA8067E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7140B-A20A-4336-A861-3F2823277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FF744-7AB9-41C5-9C63-8236A811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8A49-DE09-483E-A128-373F0D0E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DB710-8219-49A5-ADDC-0F94F17A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54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A8B6-7E27-464B-A0D2-49041051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160FF-C8C4-4519-8C37-F4036404E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0B88-044E-41D0-ADF2-B676C95D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1D05D-CEBD-4091-A270-154C7DD3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D3A97-F377-4795-B092-F55280CF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07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6F168-1F02-47EA-A608-DAB7C5AE5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6AD03-306E-4F78-A409-BB88ABD16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1B8FA-4C77-49B7-AAD7-E6DDFDCD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BC1DA-C4E7-40F9-9495-BEB1285D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96421-7DA0-4EB4-977F-56A6A40E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4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560B-F554-4C8F-B77B-49B9F902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BC2D-F4B6-48F9-9BB8-A1BCCAE5F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E1595-49B5-45AC-9BFA-A378442A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1D156-E40F-4E28-9FF8-D9FFFE7D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42CB6-2500-4B2B-B3C5-59D42CD0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09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E470-91C2-4D62-B0E0-3E0AE978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5F075-CB5F-4A3B-9E41-DECB00A5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6E88-1F94-4989-8380-B83E81F5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DD092-F763-4B04-AFFF-1D75D1BA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589BA-C4C4-4C19-A97E-62E62194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01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97E7-CF9D-4073-BFE2-8F31FE15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0388-58F0-4090-A278-C8E0CE9A6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14C31-987F-4976-B2D2-6E7E9DFF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41E55-395E-468F-B64A-277FA5A0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452D-F322-4E5D-9F22-DA51CE24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DBF01-3380-4024-AFA2-DD668FDF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3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6020-BF26-4388-B198-14696920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5DC7B-2B6A-4BF0-90E8-6223F83B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2B3E9-8B85-41AE-BB8F-AA4A393B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CE2EB-6AAB-4B1A-B780-17743E0BC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AC929-7078-4028-AD41-FAC34B44F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97F98-7D06-4911-84DC-7F16049F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AEC00E-9D3C-496B-B160-4C84043C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1791A-55E5-4537-9A42-1C96468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7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445C-902C-4844-A500-4781D35C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DEEA8-04CB-4526-AF2F-C01745E2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9A72-09B7-43E2-9FB7-1A47CECD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A9EF5-0E98-4162-AE3B-4A4E6F1A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5E4B1-BACC-4E24-A25F-E9317968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EA0C6-EA65-4117-941B-169C75C6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07BB-9110-4BC5-A258-3527A8F6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04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BE5A-9A81-4993-BFCD-98A94386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BCCD3-3E4B-42B6-A61D-5EEC0C1BD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25376-EE9C-415A-B8A1-0542BADB7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2B68C-DE80-45C1-9188-20B33D2F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403F3-9B89-4C54-BCB6-2DE09B81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654FC-4563-428E-8CBA-DFB5312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86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23F-F71A-485D-9CF3-C72435EA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CDBC2-0E69-418D-904D-9C4C190C9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FFD75-4765-449C-837A-51FFC46A5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45E9-4FE6-4840-82DA-637A95A3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B911C-5F8E-4FC0-B8B3-C09ADA3D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6A617-CFBF-4DA5-A17F-9596880C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93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3AF80-3A86-437A-83B3-63AF01F9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B955C-99CC-4F8C-8908-983BCBAA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F3667-4412-4563-9E31-870088F3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D9C98-4E3D-48E9-B58F-AC4E1821A285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5C356-106F-4AD8-A67A-75D70048C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10EA8-D5F3-4253-84A1-DEC3AFCB9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792CE-252D-42DD-8FEF-6D0D17982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50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r-graph-gallery.com/connection-map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iol-map.shef.ac.uk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ithub.com/DARTH-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owaqr.github.io/ScHARRR_intro/index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hub.dice.com/2014-Dice-SalarySurvey-ERC.html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1AA083-0206-4CCD-A7C8-D9D53DB3A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28/10/2019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21E7F-E145-4544-AC49-67EDB8B8D571}"/>
              </a:ext>
            </a:extLst>
          </p:cNvPr>
          <p:cNvSpPr txBox="1"/>
          <p:nvPr/>
        </p:nvSpPr>
        <p:spPr>
          <a:xfrm>
            <a:off x="4437010" y="2844225"/>
            <a:ext cx="331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Introduction to R</a:t>
            </a:r>
            <a:endParaRPr lang="en-GB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19B3EA-69FB-4E0D-BF1E-2010BF1E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13" y="794368"/>
            <a:ext cx="7007441" cy="9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6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F2FD1-0C4B-4F66-8BF6-D9B79901D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43" t="12631" r="791" b="31930"/>
          <a:stretch/>
        </p:blipFill>
        <p:spPr>
          <a:xfrm>
            <a:off x="2448967" y="2619400"/>
            <a:ext cx="2636614" cy="2789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91CD60-FC37-46A3-8B95-3C20F918CFE5}"/>
              </a:ext>
            </a:extLst>
          </p:cNvPr>
          <p:cNvSpPr/>
          <p:nvPr/>
        </p:nvSpPr>
        <p:spPr>
          <a:xfrm>
            <a:off x="2834005" y="5743325"/>
            <a:ext cx="186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Course Document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5BB679-FA6A-4CE7-9EE8-3824744D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50" y="2501195"/>
            <a:ext cx="2715998" cy="38414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3D5645-6540-4914-8D7E-FDA890955B67}"/>
              </a:ext>
            </a:extLst>
          </p:cNvPr>
          <p:cNvSpPr/>
          <p:nvPr/>
        </p:nvSpPr>
        <p:spPr>
          <a:xfrm>
            <a:off x="2259449" y="6305806"/>
            <a:ext cx="2130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Link to graph gallery</a:t>
            </a:r>
            <a:r>
              <a:rPr lang="en-GB" dirty="0"/>
              <a:t> 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CCC88051-0017-4024-AD6D-F53037A9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6699" b="5432"/>
          <a:stretch/>
        </p:blipFill>
        <p:spPr>
          <a:xfrm>
            <a:off x="2259449" y="264672"/>
            <a:ext cx="2099225" cy="22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00BD1-E45F-411F-9FB4-76B9A3286A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81" t="13264" r="7588" b="14337"/>
          <a:stretch/>
        </p:blipFill>
        <p:spPr>
          <a:xfrm>
            <a:off x="7802354" y="328695"/>
            <a:ext cx="2152649" cy="220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FCD52-E7C4-445D-AF0C-2AEFD2A0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43" t="12631" r="791" b="31930"/>
          <a:stretch/>
        </p:blipFill>
        <p:spPr>
          <a:xfrm>
            <a:off x="7445646" y="2888320"/>
            <a:ext cx="2973470" cy="3261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BF996E-8C36-4854-96DC-68EAD641F8EE}"/>
              </a:ext>
            </a:extLst>
          </p:cNvPr>
          <p:cNvSpPr/>
          <p:nvPr/>
        </p:nvSpPr>
        <p:spPr>
          <a:xfrm>
            <a:off x="7999113" y="6305806"/>
            <a:ext cx="186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Course Document</a:t>
            </a:r>
          </a:p>
        </p:txBody>
      </p:sp>
    </p:spTree>
    <p:extLst>
      <p:ext uri="{BB962C8B-B14F-4D97-AF65-F5344CB8AC3E}">
        <p14:creationId xmlns:p14="http://schemas.microsoft.com/office/powerpoint/2010/main" val="243230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F76262-F2A2-4696-911C-695538E8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75" y="308239"/>
            <a:ext cx="2152650" cy="220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C3855-97E9-4D5B-A268-D369B42A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8" y="2712292"/>
            <a:ext cx="3609145" cy="35725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4C3E6-00B8-4329-BF04-C7DE99E6C436}"/>
              </a:ext>
            </a:extLst>
          </p:cNvPr>
          <p:cNvSpPr/>
          <p:nvPr/>
        </p:nvSpPr>
        <p:spPr>
          <a:xfrm>
            <a:off x="7725046" y="6381431"/>
            <a:ext cx="3018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https://github.com/DARTH-git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0B044-D911-4983-A6EE-EA6F9B961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07" t="37040" r="34218" b="36455"/>
          <a:stretch/>
        </p:blipFill>
        <p:spPr>
          <a:xfrm>
            <a:off x="1692912" y="312438"/>
            <a:ext cx="2636614" cy="2306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A1A8C-14C8-4E5B-AF5F-404F8592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89" y="2655372"/>
            <a:ext cx="3089258" cy="36864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A271C9-3ADC-4148-8D94-88B8BE0B6552}"/>
              </a:ext>
            </a:extLst>
          </p:cNvPr>
          <p:cNvSpPr/>
          <p:nvPr/>
        </p:nvSpPr>
        <p:spPr>
          <a:xfrm>
            <a:off x="1855663" y="6341778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http://iol-map.shef.ac.uk/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00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use R for decision modelling?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732045"/>
              </p:ext>
            </p:extLst>
          </p:nvPr>
        </p:nvGraphicFramePr>
        <p:xfrm>
          <a:off x="508000" y="189992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71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use R for decision modelling?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491946"/>
              </p:ext>
            </p:extLst>
          </p:nvPr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1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AB2F39-8027-413D-BCE8-292B91CA7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756" y="287867"/>
            <a:ext cx="8376355" cy="62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4C4E-6510-4436-93BA-A0B0C547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begin…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655AF-0984-496D-B138-10EB4E94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58" y="2410577"/>
            <a:ext cx="4800600" cy="2486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25BE9-558B-4335-A54E-9CAF5B0C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26" y="335863"/>
            <a:ext cx="5392616" cy="61862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ED5853-33DD-425B-819B-48B9ECA6E11E}"/>
              </a:ext>
            </a:extLst>
          </p:cNvPr>
          <p:cNvSpPr/>
          <p:nvPr/>
        </p:nvSpPr>
        <p:spPr>
          <a:xfrm>
            <a:off x="352926" y="5111098"/>
            <a:ext cx="5743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https://bitowaqr.github.io/ScHARRR_intro/index.html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8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4330-DE13-4362-B98C-6665BC3B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6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storybench.org/wp-content/uploads/2017/05/tidyverse.png">
            <a:extLst>
              <a:ext uri="{FF2B5EF4-FFF2-40B4-BE49-F238E27FC236}">
                <a16:creationId xmlns:a16="http://schemas.microsoft.com/office/drawing/2014/main" id="{2914811A-E4EC-49AE-A40F-13535EC1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0688"/>
            <a:ext cx="12192000" cy="49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8CE0CC-1513-442A-A747-A0000A48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632" y="329523"/>
            <a:ext cx="708417" cy="6983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AFE991-7D95-4F77-B500-19E5CF87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is R useful?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84323-908A-435A-BEA7-AF774504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481" y="365125"/>
            <a:ext cx="2050952" cy="633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064A6-DAD1-4564-9ED2-7E5E172D8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179" y="365125"/>
            <a:ext cx="2014541" cy="6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51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5.googleusercontent.com/8lYk2TufLH5BGSJWfqui5uetcSH2si3I8jefgrBJKAYNej-LqOveVTcrnfp62GmnrjT0YOUzq7_6xXozBtiGzPXYd5u9keJanRQ2z-QzGGy9Ztk36OerfPEzhhWhHLd-UucFGnqRWDU">
            <a:extLst>
              <a:ext uri="{FF2B5EF4-FFF2-40B4-BE49-F238E27FC236}">
                <a16:creationId xmlns:a16="http://schemas.microsoft.com/office/drawing/2014/main" id="{6DCEFAA5-A22A-47DC-B463-93E9B8B07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2208"/>
            <a:ext cx="10515600" cy="32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D90DD-ECB8-488D-B846-69AD74AFF44B}"/>
              </a:ext>
            </a:extLst>
          </p:cNvPr>
          <p:cNvSpPr/>
          <p:nvPr/>
        </p:nvSpPr>
        <p:spPr>
          <a:xfrm>
            <a:off x="1056640" y="5599390"/>
            <a:ext cx="10078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Hollman, C.,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Paulden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Pechlivanoglou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P. and McCabe, C., 2017. A comparison of four software programs for implementing decision analytic cost-effectiveness models.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Pharmacoeconomics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35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(8), pp.817-830.</a:t>
            </a:r>
            <a:endParaRPr lang="en-GB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722A9C-8D8D-43EB-A253-C25B0007147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 for Decision Modelling?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01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8EAEE-5F7A-4550-BD68-3B02485C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786" y="0"/>
            <a:ext cx="10486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arah Bates">
            <a:extLst>
              <a:ext uri="{FF2B5EF4-FFF2-40B4-BE49-F238E27FC236}">
                <a16:creationId xmlns:a16="http://schemas.microsoft.com/office/drawing/2014/main" id="{AB403B6A-80D7-468C-A486-85ED44C3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129" y="4319386"/>
            <a:ext cx="124615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b Smith">
            <a:extLst>
              <a:ext uri="{FF2B5EF4-FFF2-40B4-BE49-F238E27FC236}">
                <a16:creationId xmlns:a16="http://schemas.microsoft.com/office/drawing/2014/main" id="{6A3A58EE-856C-42E9-8D7F-D69CA0A2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566" y="2025753"/>
            <a:ext cx="140869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omi Gibbs">
            <a:extLst>
              <a:ext uri="{FF2B5EF4-FFF2-40B4-BE49-F238E27FC236}">
                <a16:creationId xmlns:a16="http://schemas.microsoft.com/office/drawing/2014/main" id="{F92E3B07-ADF7-4E09-ABB0-D15D0273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48" y="1991715"/>
            <a:ext cx="134579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78D99-8BE6-45E8-8F56-A43B5B4DF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262" y="4319386"/>
            <a:ext cx="1408696" cy="1440000"/>
          </a:xfrm>
          <a:prstGeom prst="rect">
            <a:avLst/>
          </a:prstGeom>
        </p:spPr>
      </p:pic>
      <p:pic>
        <p:nvPicPr>
          <p:cNvPr id="1034" name="Picture 10" descr="Paul Schneider">
            <a:extLst>
              <a:ext uri="{FF2B5EF4-FFF2-40B4-BE49-F238E27FC236}">
                <a16:creationId xmlns:a16="http://schemas.microsoft.com/office/drawing/2014/main" id="{DD31B87B-D61E-4B58-AB22-E2438CB3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17" y="4319386"/>
            <a:ext cx="142417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597DD-A203-4180-80D7-2B3850EA5658}"/>
              </a:ext>
            </a:extLst>
          </p:cNvPr>
          <p:cNvSpPr txBox="1"/>
          <p:nvPr/>
        </p:nvSpPr>
        <p:spPr>
          <a:xfrm>
            <a:off x="947361" y="35173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 Bayley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24D9D-299D-4C3F-87D4-45FF850348AF}"/>
              </a:ext>
            </a:extLst>
          </p:cNvPr>
          <p:cNvSpPr txBox="1"/>
          <p:nvPr/>
        </p:nvSpPr>
        <p:spPr>
          <a:xfrm>
            <a:off x="3934648" y="3462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Naomi Gibbs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88759-2F17-4DB0-823D-977CAC177E40}"/>
              </a:ext>
            </a:extLst>
          </p:cNvPr>
          <p:cNvSpPr txBox="1"/>
          <p:nvPr/>
        </p:nvSpPr>
        <p:spPr>
          <a:xfrm>
            <a:off x="6921935" y="34919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Smith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854B5-A70A-467E-A0EE-A97B058BE183}"/>
              </a:ext>
            </a:extLst>
          </p:cNvPr>
          <p:cNvSpPr txBox="1"/>
          <p:nvPr/>
        </p:nvSpPr>
        <p:spPr>
          <a:xfrm>
            <a:off x="2469561" y="582274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Paul Schneider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A8737-B230-49C8-B00D-7C9F86661662}"/>
              </a:ext>
            </a:extLst>
          </p:cNvPr>
          <p:cNvSpPr txBox="1"/>
          <p:nvPr/>
        </p:nvSpPr>
        <p:spPr>
          <a:xfrm>
            <a:off x="5385129" y="5853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 Bates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5BC913-D4AC-4F32-A545-C15D2BD36116}"/>
              </a:ext>
            </a:extLst>
          </p:cNvPr>
          <p:cNvSpPr txBox="1"/>
          <p:nvPr/>
        </p:nvSpPr>
        <p:spPr>
          <a:xfrm>
            <a:off x="8321040" y="58428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Amy Chang</a:t>
            </a:r>
            <a:endParaRPr lang="en-GB" dirty="0"/>
          </a:p>
        </p:txBody>
      </p:sp>
      <p:pic>
        <p:nvPicPr>
          <p:cNvPr id="1038" name="Picture 14" descr="https://tse1.mm.bing.net/th?id=OIP.eyK9isTpUOL35DhNdcYqAAHaDn&amp;pid=Api&amp;P=0&amp;w=399&amp;h=195">
            <a:extLst>
              <a:ext uri="{FF2B5EF4-FFF2-40B4-BE49-F238E27FC236}">
                <a16:creationId xmlns:a16="http://schemas.microsoft.com/office/drawing/2014/main" id="{F69029FD-FACE-452E-A8BB-9172903B5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r="24060"/>
          <a:stretch/>
        </p:blipFill>
        <p:spPr bwMode="auto">
          <a:xfrm>
            <a:off x="9997440" y="112304"/>
            <a:ext cx="189992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E1B32E1-458F-4691-8E43-D8289DA9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Who are we?</a:t>
            </a:r>
            <a:endParaRPr lang="en-GB" dirty="0"/>
          </a:p>
        </p:txBody>
      </p:sp>
      <p:pic>
        <p:nvPicPr>
          <p:cNvPr id="4100" name="Picture 4" descr="Tom Bayley">
            <a:extLst>
              <a:ext uri="{FF2B5EF4-FFF2-40B4-BE49-F238E27FC236}">
                <a16:creationId xmlns:a16="http://schemas.microsoft.com/office/drawing/2014/main" id="{01FA56E5-13F7-4D3B-BFA7-93978A8EC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63" y="1988072"/>
            <a:ext cx="1237705" cy="147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541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A3D4-5EB7-4B1F-88E1-9234E1F7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learn R?</a:t>
            </a:r>
            <a:endParaRPr lang="en-GB" dirty="0"/>
          </a:p>
        </p:txBody>
      </p:sp>
      <p:pic>
        <p:nvPicPr>
          <p:cNvPr id="5122" name="Picture 2" descr="edanz-comparison-statistical-software">
            <a:extLst>
              <a:ext uri="{FF2B5EF4-FFF2-40B4-BE49-F238E27FC236}">
                <a16:creationId xmlns:a16="http://schemas.microsoft.com/office/drawing/2014/main" id="{010497D9-71AA-4CE5-9A2F-F58EFB42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1451134"/>
            <a:ext cx="10408920" cy="48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23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91FA-5429-44F3-8D15-395EB799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73759F-79F9-422E-9EB7-84D66DF31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737" y="2329656"/>
            <a:ext cx="5724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4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A3D4-5EB7-4B1F-88E1-9234E1F7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R?</a:t>
            </a:r>
            <a:endParaRPr lang="en-GB" dirty="0"/>
          </a:p>
        </p:txBody>
      </p:sp>
      <p:pic>
        <p:nvPicPr>
          <p:cNvPr id="1026" name="Picture 2" descr="File:Pound Sign.svg">
            <a:extLst>
              <a:ext uri="{FF2B5EF4-FFF2-40B4-BE49-F238E27FC236}">
                <a16:creationId xmlns:a16="http://schemas.microsoft.com/office/drawing/2014/main" id="{F6E91777-B3C4-463D-ABB0-C390C74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89" y="2143669"/>
            <a:ext cx="2570661" cy="257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FB4D0-D369-4ABE-B637-B0E4CC7E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033" y="3604802"/>
            <a:ext cx="3593906" cy="1109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9B4BF0-910D-4D9E-9D9B-BA475238D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72" y="5118872"/>
            <a:ext cx="3295628" cy="1109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CABC7B-87DA-4E6A-9895-A01249C02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182" y="2095727"/>
            <a:ext cx="3943350" cy="26860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FF4B30-7A2D-45D8-A964-D5DD5A504764}"/>
              </a:ext>
            </a:extLst>
          </p:cNvPr>
          <p:cNvSpPr/>
          <p:nvPr/>
        </p:nvSpPr>
        <p:spPr>
          <a:xfrm>
            <a:off x="3488446" y="4911592"/>
            <a:ext cx="346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>
                <a:hlinkClick r:id="rId6"/>
              </a:rPr>
              <a:t>2014 Dice Tech Salary Survey Report</a:t>
            </a:r>
            <a:r>
              <a:rPr lang="en-US"/>
              <a:t> 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E03CD-EAD1-4220-824B-81398AC3E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509" y="2392590"/>
            <a:ext cx="2840982" cy="2072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86837-FAD1-4668-8737-A1E887F8F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489" y="852415"/>
            <a:ext cx="482845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8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2s7gjr373w3x22jf92z99mgm5w-wpengine.netdna-ssl.com/wp-content/uploads/2019/08/Python_R_2-300x154.png">
            <a:extLst>
              <a:ext uri="{FF2B5EF4-FFF2-40B4-BE49-F238E27FC236}">
                <a16:creationId xmlns:a16="http://schemas.microsoft.com/office/drawing/2014/main" id="{B89BBF24-48B1-4B06-9505-435CD883E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1009498"/>
            <a:ext cx="3611880" cy="18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0565C9-11DC-4B6E-B0BB-304EE9B6B99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https://www.datanami.com/2019/08/15/is-python-strangling-r-to-death/</a:t>
            </a:r>
          </a:p>
        </p:txBody>
      </p:sp>
    </p:spTree>
    <p:extLst>
      <p:ext uri="{BB962C8B-B14F-4D97-AF65-F5344CB8AC3E}">
        <p14:creationId xmlns:p14="http://schemas.microsoft.com/office/powerpoint/2010/main" val="285246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3C58AD-50FE-4F77-B91E-2161044CA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661035"/>
              </p:ext>
            </p:extLst>
          </p:nvPr>
        </p:nvGraphicFramePr>
        <p:xfrm>
          <a:off x="1559511" y="1798982"/>
          <a:ext cx="9072977" cy="4051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8103">
                  <a:extLst>
                    <a:ext uri="{9D8B030D-6E8A-4147-A177-3AD203B41FA5}">
                      <a16:colId xmlns:a16="http://schemas.microsoft.com/office/drawing/2014/main" val="1297193081"/>
                    </a:ext>
                  </a:extLst>
                </a:gridCol>
                <a:gridCol w="4961170">
                  <a:extLst>
                    <a:ext uri="{9D8B030D-6E8A-4147-A177-3AD203B41FA5}">
                      <a16:colId xmlns:a16="http://schemas.microsoft.com/office/drawing/2014/main" val="520726144"/>
                    </a:ext>
                  </a:extLst>
                </a:gridCol>
                <a:gridCol w="2343704">
                  <a:extLst>
                    <a:ext uri="{9D8B030D-6E8A-4147-A177-3AD203B41FA5}">
                      <a16:colId xmlns:a16="http://schemas.microsoft.com/office/drawing/2014/main" val="1206016712"/>
                    </a:ext>
                  </a:extLst>
                </a:gridCol>
              </a:tblGrid>
              <a:tr h="191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Time  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Section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Who?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extLst>
                  <a:ext uri="{0D108BD9-81ED-4DB2-BD59-A6C34878D82A}">
                    <a16:rowId xmlns:a16="http://schemas.microsoft.com/office/drawing/2014/main" val="2146132835"/>
                  </a:ext>
                </a:extLst>
              </a:tr>
              <a:tr h="1864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13:00 – 13:10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Welcome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extLst>
                  <a:ext uri="{0D108BD9-81ED-4DB2-BD59-A6C34878D82A}">
                    <a16:rowId xmlns:a16="http://schemas.microsoft.com/office/drawing/2014/main" val="3302086199"/>
                  </a:ext>
                </a:extLst>
              </a:tr>
              <a:tr h="241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13:10 – 13:20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Introductions – why are you here?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Led by Naomi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813060810"/>
                  </a:ext>
                </a:extLst>
              </a:tr>
              <a:tr h="2446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13:20 – 13:25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Short Presentation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Led by Rob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125408469"/>
                  </a:ext>
                </a:extLst>
              </a:tr>
              <a:tr h="206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13:25 – 13:30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Teaching methods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Led by Amy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4100706787"/>
                  </a:ext>
                </a:extLst>
              </a:tr>
              <a:tr h="26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13:30 – 14:15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Session 1 </a:t>
                      </a:r>
                      <a:r>
                        <a:rPr lang="en-US" sz="2000" dirty="0">
                          <a:effectLst/>
                        </a:rPr>
                        <a:t>– BASICS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Led by Rob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175184398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14:15 – 14:30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 – 15mins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95420"/>
                  </a:ext>
                </a:extLst>
              </a:tr>
              <a:tr h="28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14:30 – 15:15 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Session 2 </a:t>
                      </a:r>
                      <a:r>
                        <a:rPr lang="en-US" sz="2000" dirty="0">
                          <a:effectLst/>
                        </a:rPr>
                        <a:t>–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OBJECTS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Led by Naomi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263314923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15:15 – 13:30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 – 15mins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0178"/>
                  </a:ext>
                </a:extLst>
              </a:tr>
              <a:tr h="2823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15:30 – 16:15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Session 3</a:t>
                      </a:r>
                      <a:r>
                        <a:rPr lang="en-US" sz="2000" dirty="0">
                          <a:effectLst/>
                        </a:rPr>
                        <a:t> –WORKING WITH DATA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Led by Tom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264115876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16:15 – 16:30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Break – 15mins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55665"/>
                  </a:ext>
                </a:extLst>
              </a:tr>
              <a:tr h="94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16:30 – 16:45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Recap</a:t>
                      </a:r>
                      <a:r>
                        <a:rPr lang="en-US" sz="2000" dirty="0">
                          <a:effectLst/>
                        </a:rPr>
                        <a:t> &amp; Extras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Led by Rob &amp; Tom</a:t>
                      </a:r>
                      <a:endParaRPr lang="en-GB" sz="2000" dirty="0">
                        <a:effectLst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3669340363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16:45 – 17:00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Feedback and course development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Led by Naomi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58" marR="40158" marT="0" marB="0" anchor="ctr"/>
                </a:tc>
                <a:extLst>
                  <a:ext uri="{0D108BD9-81ED-4DB2-BD59-A6C34878D82A}">
                    <a16:rowId xmlns:a16="http://schemas.microsoft.com/office/drawing/2014/main" val="25354619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2D05D65-EDD2-4CA4-A69A-8EC0F917D4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75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est of new zealand">
            <a:extLst>
              <a:ext uri="{FF2B5EF4-FFF2-40B4-BE49-F238E27FC236}">
                <a16:creationId xmlns:a16="http://schemas.microsoft.com/office/drawing/2014/main" id="{39E5D510-506F-49AE-B37F-6E34131643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b="58407"/>
          <a:stretch/>
        </p:blipFill>
        <p:spPr bwMode="auto">
          <a:xfrm>
            <a:off x="0" y="4458437"/>
            <a:ext cx="12192000" cy="23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9FD02-B3B0-48A2-B439-D4D0FEA36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5005" y="4452651"/>
            <a:ext cx="1537195" cy="2399562"/>
          </a:xfrm>
          <a:prstGeom prst="rect">
            <a:avLst/>
          </a:prstGeom>
        </p:spPr>
      </p:pic>
      <p:pic>
        <p:nvPicPr>
          <p:cNvPr id="3084" name="Picture 12" descr="https://portr8.co.nz/wp-content/uploads/allbalcks-black.jpg">
            <a:extLst>
              <a:ext uri="{FF2B5EF4-FFF2-40B4-BE49-F238E27FC236}">
                <a16:creationId xmlns:a16="http://schemas.microsoft.com/office/drawing/2014/main" id="{843754E5-A0A8-41E5-8CE0-B52D82489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6949" r="36929" b="6544"/>
          <a:stretch/>
        </p:blipFill>
        <p:spPr bwMode="auto">
          <a:xfrm>
            <a:off x="0" y="4452651"/>
            <a:ext cx="1675005" cy="24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>
            <a:extLst>
              <a:ext uri="{FF2B5EF4-FFF2-40B4-BE49-F238E27FC236}">
                <a16:creationId xmlns:a16="http://schemas.microsoft.com/office/drawing/2014/main" id="{1E09468F-2CBC-4CFD-BFC1-D2DDCF81A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b="14967"/>
          <a:stretch/>
        </p:blipFill>
        <p:spPr bwMode="auto">
          <a:xfrm>
            <a:off x="4887205" y="4486987"/>
            <a:ext cx="4874344" cy="23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new zealand outline">
            <a:extLst>
              <a:ext uri="{FF2B5EF4-FFF2-40B4-BE49-F238E27FC236}">
                <a16:creationId xmlns:a16="http://schemas.microsoft.com/office/drawing/2014/main" id="{9FF1BA06-2B42-4956-9B31-A5E50513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00" y="4452651"/>
            <a:ext cx="1631281" cy="23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EB7EFA-1B52-4E8D-91B4-9D3CC49185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4C854-6B77-4C72-BAA1-6055CA820C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Programming language &amp; free software environment.</a:t>
            </a:r>
          </a:p>
          <a:p>
            <a:r>
              <a:rPr lang="en-US" dirty="0"/>
              <a:t>Mainly used for statistical and graphical techniques.</a:t>
            </a:r>
          </a:p>
          <a:p>
            <a:r>
              <a:rPr lang="en-US" dirty="0"/>
              <a:t>Able to produce fantastic publication-quality plots.</a:t>
            </a:r>
          </a:p>
          <a:p>
            <a:r>
              <a:rPr lang="en-US" dirty="0"/>
              <a:t>Base-R is good, Base-R + additional packages is awesome.</a:t>
            </a:r>
          </a:p>
        </p:txBody>
      </p:sp>
    </p:spTree>
    <p:extLst>
      <p:ext uri="{BB962C8B-B14F-4D97-AF65-F5344CB8AC3E}">
        <p14:creationId xmlns:p14="http://schemas.microsoft.com/office/powerpoint/2010/main" val="404395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74C0BD-BA51-4BE9-956E-F06E212A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opportunity cost.</a:t>
            </a:r>
            <a:endParaRPr lang="en-GB" dirty="0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1C2514F2-CAD5-4DED-90A1-9A6DA3DB7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1856"/>
          <a:stretch/>
        </p:blipFill>
        <p:spPr bwMode="auto">
          <a:xfrm>
            <a:off x="2031572" y="1690687"/>
            <a:ext cx="822026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0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r4stats.files.wordpress.com/2012/04/fig_2c_scholarlyimpactbig6.png">
            <a:extLst>
              <a:ext uri="{FF2B5EF4-FFF2-40B4-BE49-F238E27FC236}">
                <a16:creationId xmlns:a16="http://schemas.microsoft.com/office/drawing/2014/main" id="{9C7E7140-8F31-4512-A736-38B1A4F2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492168"/>
            <a:ext cx="8160343" cy="52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AD8511-9336-4D23-9B7D-321B999C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collaboration.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1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21F6-18E7-4590-8A79-14A5C0E9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R? – employability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D936A-17A2-4377-9136-AF7292124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672"/>
          <a:stretch/>
        </p:blipFill>
        <p:spPr>
          <a:xfrm>
            <a:off x="294059" y="1471354"/>
            <a:ext cx="5039013" cy="154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02EC4-0000-47B7-88C4-DA35EC73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06" b="22004"/>
          <a:stretch/>
        </p:blipFill>
        <p:spPr>
          <a:xfrm>
            <a:off x="294059" y="3508899"/>
            <a:ext cx="7155402" cy="837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1BA0A-3E3C-4E77-A02C-8D360444A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25" b="29141"/>
          <a:stretch/>
        </p:blipFill>
        <p:spPr>
          <a:xfrm>
            <a:off x="377898" y="4488288"/>
            <a:ext cx="6455341" cy="1796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9C1A6-9059-4016-A801-3AE10566E8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0"/>
          <a:stretch/>
        </p:blipFill>
        <p:spPr>
          <a:xfrm>
            <a:off x="6096000" y="4346436"/>
            <a:ext cx="5890777" cy="24249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39FFB5-8484-4ED0-8450-9848F1528423}"/>
              </a:ext>
            </a:extLst>
          </p:cNvPr>
          <p:cNvSpPr/>
          <p:nvPr/>
        </p:nvSpPr>
        <p:spPr>
          <a:xfrm>
            <a:off x="3222594" y="2681056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F163F-344A-4B3A-A3DC-979A96BC53ED}"/>
              </a:ext>
            </a:extLst>
          </p:cNvPr>
          <p:cNvSpPr/>
          <p:nvPr/>
        </p:nvSpPr>
        <p:spPr>
          <a:xfrm>
            <a:off x="3339100" y="3566255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9698BB-70FC-47D1-8771-3089FCC11E2D}"/>
              </a:ext>
            </a:extLst>
          </p:cNvPr>
          <p:cNvSpPr/>
          <p:nvPr/>
        </p:nvSpPr>
        <p:spPr>
          <a:xfrm>
            <a:off x="1955664" y="5811213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842F2F-96F0-4489-82A9-7C21E7F2A655}"/>
              </a:ext>
            </a:extLst>
          </p:cNvPr>
          <p:cNvSpPr/>
          <p:nvPr/>
        </p:nvSpPr>
        <p:spPr>
          <a:xfrm>
            <a:off x="9847912" y="6018168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BB8C1B-5F90-4089-89BE-8352F816A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323" y="2404710"/>
            <a:ext cx="6368618" cy="8247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C3A43E-0603-4067-A701-3CB3597CFC74}"/>
              </a:ext>
            </a:extLst>
          </p:cNvPr>
          <p:cNvSpPr/>
          <p:nvPr/>
        </p:nvSpPr>
        <p:spPr>
          <a:xfrm>
            <a:off x="6903483" y="2702834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6624E-98C6-4021-868A-D389CB215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442" y="731245"/>
            <a:ext cx="4186499" cy="16734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43A374-49A2-4520-95AF-C3A05B3BFCF2}"/>
              </a:ext>
            </a:extLst>
          </p:cNvPr>
          <p:cNvSpPr/>
          <p:nvPr/>
        </p:nvSpPr>
        <p:spPr>
          <a:xfrm>
            <a:off x="9864341" y="1299265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AA26E-F940-489C-8AB1-42FDED1D6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471" y="3432199"/>
            <a:ext cx="6015470" cy="1750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CA2CB-178E-4E7D-8573-8EBC48558C90}"/>
              </a:ext>
            </a:extLst>
          </p:cNvPr>
          <p:cNvSpPr/>
          <p:nvPr/>
        </p:nvSpPr>
        <p:spPr>
          <a:xfrm>
            <a:off x="6410037" y="4346436"/>
            <a:ext cx="304800" cy="419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5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3644-8F72-496E-A0F8-B83BC5FB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R? – community.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663B1-CAE1-4F5A-9EBC-5543123A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135"/>
            <a:ext cx="290089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0A803-D035-450C-9525-DFA8181CDDC7}"/>
              </a:ext>
            </a:extLst>
          </p:cNvPr>
          <p:cNvSpPr/>
          <p:nvPr/>
        </p:nvSpPr>
        <p:spPr>
          <a:xfrm>
            <a:off x="1201727" y="6212473"/>
            <a:ext cx="236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https://r4ds.had.co.nz/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97775-B232-4F59-9874-26B3646BB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5" r="31608"/>
          <a:stretch/>
        </p:blipFill>
        <p:spPr>
          <a:xfrm>
            <a:off x="4654646" y="1868567"/>
            <a:ext cx="2550872" cy="4336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6F224-6B11-4885-AC9A-67DD685CE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42"/>
          <a:stretch/>
        </p:blipFill>
        <p:spPr>
          <a:xfrm>
            <a:off x="8121073" y="1846271"/>
            <a:ext cx="3232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0A9A41-4C50-4347-B239-050AAEE8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flexibility</a:t>
            </a:r>
            <a:endParaRPr lang="en-GB" dirty="0"/>
          </a:p>
        </p:txBody>
      </p:sp>
      <p:pic>
        <p:nvPicPr>
          <p:cNvPr id="5" name="Picture 2" descr="http://www.storybench.org/wp-content/uploads/2017/05/tidyverse.png">
            <a:extLst>
              <a:ext uri="{FF2B5EF4-FFF2-40B4-BE49-F238E27FC236}">
                <a16:creationId xmlns:a16="http://schemas.microsoft.com/office/drawing/2014/main" id="{30F0A710-54DE-43FA-ABA5-90706A2095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1008"/>
            <a:ext cx="10515600" cy="42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2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544</TotalTime>
  <Words>435</Words>
  <Application>Microsoft Office PowerPoint</Application>
  <PresentationFormat>Widescreen</PresentationFormat>
  <Paragraphs>95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Who are we?</vt:lpstr>
      <vt:lpstr>PowerPoint Presentation</vt:lpstr>
      <vt:lpstr>PowerPoint Presentation</vt:lpstr>
      <vt:lpstr>Why learn R? – opportunity cost.</vt:lpstr>
      <vt:lpstr>Why learn R? – collaboration.</vt:lpstr>
      <vt:lpstr>Why learn R? – employability</vt:lpstr>
      <vt:lpstr>Why learn R? – community.</vt:lpstr>
      <vt:lpstr>Why learn R? – flexibility</vt:lpstr>
      <vt:lpstr>PowerPoint Presentation</vt:lpstr>
      <vt:lpstr>PowerPoint Presentation</vt:lpstr>
      <vt:lpstr>Why use R for decision modelling?</vt:lpstr>
      <vt:lpstr>Why use R for decision modelling?</vt:lpstr>
      <vt:lpstr>PowerPoint Presentation</vt:lpstr>
      <vt:lpstr>Let’s begin…</vt:lpstr>
      <vt:lpstr>Extra Slides</vt:lpstr>
      <vt:lpstr>Why is R useful?</vt:lpstr>
      <vt:lpstr>PowerPoint Presentation</vt:lpstr>
      <vt:lpstr>PowerPoint Presentation</vt:lpstr>
      <vt:lpstr>Why learn R?</vt:lpstr>
      <vt:lpstr>PowerPoint Presentation</vt:lpstr>
      <vt:lpstr>Why 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</dc:title>
  <dc:creator>Robert Smith</dc:creator>
  <cp:lastModifiedBy>Robert Smith</cp:lastModifiedBy>
  <cp:revision>40</cp:revision>
  <dcterms:created xsi:type="dcterms:W3CDTF">2019-10-23T08:20:29Z</dcterms:created>
  <dcterms:modified xsi:type="dcterms:W3CDTF">2019-10-28T09:36:18Z</dcterms:modified>
</cp:coreProperties>
</file>